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1" r:id="rId8"/>
    <p:sldId id="270" r:id="rId9"/>
    <p:sldId id="271" r:id="rId10"/>
    <p:sldId id="264" r:id="rId11"/>
    <p:sldId id="265" r:id="rId12"/>
    <p:sldId id="266" r:id="rId13"/>
    <p:sldId id="272" r:id="rId14"/>
    <p:sldId id="273" r:id="rId15"/>
    <p:sldId id="269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15731" y="3442294"/>
            <a:ext cx="9144000" cy="1701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1590"/>
            <a:ext cx="7772400" cy="1102519"/>
          </a:xfrm>
          <a:noFill/>
        </p:spPr>
        <p:txBody>
          <a:bodyPr>
            <a:normAutofit/>
          </a:bodyPr>
          <a:lstStyle>
            <a:lvl1pPr>
              <a:defRPr sz="4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15097"/>
            <a:ext cx="6400800" cy="11271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br>
              <a:rPr lang="en-US" dirty="0"/>
            </a:br>
            <a:r>
              <a:rPr lang="en-US" dirty="0"/>
              <a:t> and or add presenter(s)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11560" y="-102546"/>
            <a:ext cx="8425030" cy="1045096"/>
            <a:chOff x="611560" y="-102546"/>
            <a:chExt cx="8425030" cy="104509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1560" y="127724"/>
              <a:ext cx="4104471" cy="646113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456061" algn="r" defTabSz="912119"/>
              <a:r>
                <a:rPr lang="en-GB" sz="18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18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6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217024" cy="857250"/>
          </a:xfrm>
          <a:solidFill>
            <a:srgbClr val="EEF8F8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4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7718" y="-20538"/>
            <a:ext cx="9217024" cy="5164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57150" y="-20638"/>
            <a:ext cx="9217025" cy="51641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Full size picture</a:t>
            </a:r>
          </a:p>
        </p:txBody>
      </p:sp>
    </p:spTree>
    <p:extLst>
      <p:ext uri="{BB962C8B-B14F-4D97-AF65-F5344CB8AC3E}">
        <p14:creationId xmlns:p14="http://schemas.microsoft.com/office/powerpoint/2010/main" val="208706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68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51347"/>
          </a:xfrm>
          <a:solidFill>
            <a:srgbClr val="EEF8F8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79809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671218"/>
          </a:xfrm>
          <a:solidFill>
            <a:srgbClr val="EEF8F8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799680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65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3568" y="1275606"/>
            <a:ext cx="77768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83568" y="1491630"/>
            <a:ext cx="774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31640" y="2503957"/>
            <a:ext cx="640840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www.healthierfuture.org.uk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2" y="4026397"/>
            <a:ext cx="9180512" cy="11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52556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252520" cy="85725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843558"/>
            <a:ext cx="9217024" cy="360914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426064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-20538"/>
            <a:ext cx="9180512" cy="5164038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2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14601"/>
            <a:ext cx="7772400" cy="1021556"/>
          </a:xfrm>
          <a:noFill/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9460"/>
            <a:ext cx="7772400" cy="1125140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15731" y="3442294"/>
            <a:ext cx="9144000" cy="1701206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11560" y="-102546"/>
            <a:ext cx="8425030" cy="1045096"/>
            <a:chOff x="611560" y="-102546"/>
            <a:chExt cx="8425030" cy="104509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611560" y="127724"/>
              <a:ext cx="4104471" cy="646113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456061" algn="r" defTabSz="912119"/>
              <a:r>
                <a:rPr lang="en-GB" sz="18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18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1" name="Picture 10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75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1"/>
            <a:ext cx="4038600" cy="3277813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1"/>
            <a:ext cx="4038600" cy="3277813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537" y="-20538"/>
            <a:ext cx="10098563" cy="85725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 bwMode="auto">
          <a:xfrm>
            <a:off x="-47550" y="-26754"/>
            <a:ext cx="9228062" cy="51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47E-74C7-423E-B286-17823751C959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9438-AA95-417E-94C8-89C12425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8" r:id="rId4"/>
    <p:sldLayoutId id="2147483659" r:id="rId5"/>
    <p:sldLayoutId id="2147483651" r:id="rId6"/>
    <p:sldLayoutId id="2147483652" r:id="rId7"/>
    <p:sldLayoutId id="2147483660" r:id="rId8"/>
    <p:sldLayoutId id="2147483664" r:id="rId9"/>
    <p:sldLayoutId id="2147483654" r:id="rId10"/>
    <p:sldLayoutId id="2147483663" r:id="rId11"/>
    <p:sldLayoutId id="2147483655" r:id="rId12"/>
    <p:sldLayoutId id="2147483657" r:id="rId13"/>
    <p:sldLayoutId id="2147483656" r:id="rId14"/>
    <p:sldLayoutId id="2147483661" r:id="rId15"/>
    <p:sldLayoutId id="214748366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en-GB" sz="4400" kern="1200" baseline="0" dirty="0" smtClean="0">
          <a:solidFill>
            <a:srgbClr val="00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fZFS2Mjbv5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iDu1kbtjcn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ers.nhs.uk/" TargetMode="External"/><Relationship Id="rId2" Type="http://schemas.openxmlformats.org/officeDocument/2006/relationships/hyperlink" Target="https://www.nmc.org.uk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79341"/>
            <a:ext cx="7772400" cy="1102519"/>
          </a:xfrm>
        </p:spPr>
        <p:txBody>
          <a:bodyPr>
            <a:noAutofit/>
          </a:bodyPr>
          <a:lstStyle/>
          <a:p>
            <a:r>
              <a:rPr lang="en-GB" sz="3600" dirty="0" smtClean="0"/>
              <a:t>Adult Nursing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7654"/>
            <a:ext cx="6400800" cy="112719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Prepared by:</a:t>
            </a:r>
          </a:p>
          <a:p>
            <a:pPr lvl="0"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Meldrick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Magsino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Practice Educator, East &amp; North Hertfordshire NHS Trust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1513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Testimonial video 1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14" y="1059582"/>
            <a:ext cx="8229600" cy="33965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://youtu.be/fZFS2Mjbv5A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275606"/>
            <a:ext cx="4680520" cy="22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5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Testimonial Video 2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14" y="1203598"/>
            <a:ext cx="8229600" cy="3252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youtu.be/iDu1kbtjcn4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7614"/>
            <a:ext cx="395604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7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>
                <a:hlinkClick r:id="rId2"/>
              </a:rPr>
              <a:t>https://www.nmc.org.uk</a:t>
            </a:r>
            <a:endParaRPr lang="en-GB" dirty="0"/>
          </a:p>
          <a:p>
            <a:pPr algn="just"/>
            <a:r>
              <a:rPr lang="en-GB" dirty="0">
                <a:hlinkClick r:id="rId3"/>
              </a:rPr>
              <a:t>www.healthcareers.nhs.uk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70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5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Adult Nursing?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25255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Adult nursing specializes in caring for people aged 18 and above.</a:t>
            </a:r>
          </a:p>
          <a:p>
            <a:pPr marL="0" indent="0" algn="just">
              <a:buNone/>
            </a:pPr>
            <a:endParaRPr lang="en-US" sz="2000" dirty="0"/>
          </a:p>
          <a:p>
            <a:r>
              <a:rPr lang="en-US" sz="2000" dirty="0"/>
              <a:t>It involves helping adults with health conditions like heart disease, accidental injuries, pneumonia, arthritis, and even cancer.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A1403-ADFD-4268-BCA2-1ED7E505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1630"/>
            <a:ext cx="3816424" cy="254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748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become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890"/>
            <a:ext cx="4618856" cy="180364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Degree course at a university</a:t>
            </a:r>
          </a:p>
          <a:p>
            <a:pPr algn="just"/>
            <a:r>
              <a:rPr lang="en-US" sz="2400" dirty="0"/>
              <a:t>Nurse degree apprenticeships</a:t>
            </a:r>
          </a:p>
          <a:p>
            <a:r>
              <a:rPr lang="en-US" sz="2400" dirty="0"/>
              <a:t>Nursing associate apprenticeships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B2016A-AF52-4537-B3FC-4334A5FDBB9D}"/>
              </a:ext>
            </a:extLst>
          </p:cNvPr>
          <p:cNvSpPr txBox="1">
            <a:spLocks/>
          </p:cNvSpPr>
          <p:nvPr/>
        </p:nvSpPr>
        <p:spPr>
          <a:xfrm>
            <a:off x="457200" y="3432199"/>
            <a:ext cx="3898776" cy="51115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Check out universities now  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2FEB1-2E11-48A5-992B-2D14B110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91630"/>
            <a:ext cx="2568691" cy="25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Must have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Communication and interpersonal skills</a:t>
            </a:r>
          </a:p>
          <a:p>
            <a:r>
              <a:rPr lang="en-GB" dirty="0"/>
              <a:t>Planning and decision-making</a:t>
            </a:r>
          </a:p>
          <a:p>
            <a:r>
              <a:rPr lang="en-GB" dirty="0"/>
              <a:t>Ability to teach and advise</a:t>
            </a:r>
          </a:p>
          <a:p>
            <a:r>
              <a:rPr lang="en-GB" dirty="0"/>
              <a:t>Time management</a:t>
            </a:r>
          </a:p>
          <a:p>
            <a:r>
              <a:rPr lang="en-GB" dirty="0"/>
              <a:t>Working with patience and compassion</a:t>
            </a:r>
          </a:p>
        </p:txBody>
      </p:sp>
    </p:spTree>
    <p:extLst>
      <p:ext uri="{BB962C8B-B14F-4D97-AF65-F5344CB8AC3E}">
        <p14:creationId xmlns:p14="http://schemas.microsoft.com/office/powerpoint/2010/main" val="7682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Each university sets its own entry criteria, but you are likely to need:</a:t>
            </a:r>
          </a:p>
          <a:p>
            <a:r>
              <a:rPr lang="en-US" dirty="0"/>
              <a:t>at least two (usually three) A-levels or equivalent qualifications at level 3</a:t>
            </a:r>
          </a:p>
          <a:p>
            <a:r>
              <a:rPr lang="en-US" dirty="0"/>
              <a:t>supporting GCSEs including English, </a:t>
            </a:r>
            <a:r>
              <a:rPr lang="en-US" dirty="0" err="1"/>
              <a:t>maths</a:t>
            </a:r>
            <a:r>
              <a:rPr lang="en-US" dirty="0"/>
              <a:t> and a science (usually biology or human biology)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dirty="0"/>
              <a:t>Contact universities directly to find out whether qualifications equivalent to A-levels or GCSEs are acceptable.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8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Courses often specify preferred or essential A-level or equivalent subjects, such as one science (for example biology) or social science (for example psychology). </a:t>
            </a:r>
          </a:p>
          <a:p>
            <a:r>
              <a:rPr lang="en-US" dirty="0"/>
              <a:t>Some universities offer courses with a foundation year for those without the necessary entry qualifications.</a:t>
            </a:r>
          </a:p>
        </p:txBody>
      </p:sp>
    </p:spTree>
    <p:extLst>
      <p:ext uri="{BB962C8B-B14F-4D97-AF65-F5344CB8AC3E}">
        <p14:creationId xmlns:p14="http://schemas.microsoft.com/office/powerpoint/2010/main" val="33336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pursuing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Fast employment – 94% are employed 6 months after graduation</a:t>
            </a:r>
          </a:p>
          <a:p>
            <a:pPr algn="just"/>
            <a:r>
              <a:rPr lang="en-GB" dirty="0"/>
              <a:t>Adequate support – student loans, financial aids</a:t>
            </a:r>
          </a:p>
          <a:p>
            <a:pPr algn="just"/>
            <a:r>
              <a:rPr lang="en-GB" dirty="0"/>
              <a:t>Chance to make a real difference – saving people’s lives</a:t>
            </a:r>
          </a:p>
        </p:txBody>
      </p:sp>
    </p:spTree>
    <p:extLst>
      <p:ext uri="{BB962C8B-B14F-4D97-AF65-F5344CB8AC3E}">
        <p14:creationId xmlns:p14="http://schemas.microsoft.com/office/powerpoint/2010/main" val="194442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upon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Wide range of opportunities and specialities to choose from</a:t>
            </a:r>
          </a:p>
          <a:p>
            <a:pPr algn="just"/>
            <a:r>
              <a:rPr lang="en-GB" dirty="0"/>
              <a:t>Working with expert health professionals from various fields</a:t>
            </a:r>
          </a:p>
          <a:p>
            <a:pPr algn="just"/>
            <a:r>
              <a:rPr lang="en-GB" dirty="0"/>
              <a:t>Standard working week – 37.5 hours</a:t>
            </a:r>
          </a:p>
        </p:txBody>
      </p:sp>
    </p:spTree>
    <p:extLst>
      <p:ext uri="{BB962C8B-B14F-4D97-AF65-F5344CB8AC3E}">
        <p14:creationId xmlns:p14="http://schemas.microsoft.com/office/powerpoint/2010/main" val="139215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upon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Paid on the Agenda for Change (AFC) pay system, typically starting as Band 5</a:t>
            </a:r>
          </a:p>
          <a:p>
            <a:pPr algn="just"/>
            <a:r>
              <a:rPr lang="en-GB" dirty="0"/>
              <a:t>Access to NHS Pension Scheme and health service discounts</a:t>
            </a:r>
          </a:p>
          <a:p>
            <a:pPr algn="just"/>
            <a:r>
              <a:rPr lang="en-GB" dirty="0"/>
              <a:t>27 days of annual leave plus bank holidays</a:t>
            </a:r>
          </a:p>
        </p:txBody>
      </p:sp>
    </p:spTree>
    <p:extLst>
      <p:ext uri="{BB962C8B-B14F-4D97-AF65-F5344CB8AC3E}">
        <p14:creationId xmlns:p14="http://schemas.microsoft.com/office/powerpoint/2010/main" val="39021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AC91F79AD9A428B4FF68C692CFC2E" ma:contentTypeVersion="2" ma:contentTypeDescription="Create a new document." ma:contentTypeScope="" ma:versionID="0067c31902bb1e1199fb65c9a511c5ae">
  <xsd:schema xmlns:xsd="http://www.w3.org/2001/XMLSchema" xmlns:xs="http://www.w3.org/2001/XMLSchema" xmlns:p="http://schemas.microsoft.com/office/2006/metadata/properties" xmlns:ns2="8c64adfd-2595-46db-a639-aa1606d4250e" targetNamespace="http://schemas.microsoft.com/office/2006/metadata/properties" ma:root="true" ma:fieldsID="c7b2aae2e087787b155f454d3113d565" ns2:_="">
    <xsd:import namespace="8c64adfd-2595-46db-a639-aa1606d42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4adfd-2595-46db-a639-aa1606d42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C8F2A-C533-4DEC-8E40-D6194B6A6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4adfd-2595-46db-a639-aa1606d42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0665D9-FA3D-4657-8742-9E35595D3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96FFA-80BB-4D38-BD5D-358E55FD9818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8c64adfd-2595-46db-a639-aa1606d4250e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321</Words>
  <Application>Microsoft Office PowerPoint</Application>
  <PresentationFormat>On-screen Show (16:9)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Adult Nursing</vt:lpstr>
      <vt:lpstr>What is Adult Nursing?</vt:lpstr>
      <vt:lpstr>How to become one?</vt:lpstr>
      <vt:lpstr>Must have skills</vt:lpstr>
      <vt:lpstr>Entry Requirements</vt:lpstr>
      <vt:lpstr>Entry Requirements</vt:lpstr>
      <vt:lpstr>Benefits of pursuing the course</vt:lpstr>
      <vt:lpstr>Benefits upon employment</vt:lpstr>
      <vt:lpstr>Benefits upon employment</vt:lpstr>
      <vt:lpstr>Testimonial video 1</vt:lpstr>
      <vt:lpstr>Testimonial Video 2 </vt:lpstr>
      <vt:lpstr>References</vt:lpstr>
      <vt:lpstr>PowerPoint Presentation</vt:lpstr>
    </vt:vector>
  </TitlesOfParts>
  <Company>NHS HBLICT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Maddock</dc:creator>
  <cp:lastModifiedBy>Galvin Nicola (RQW) Pr Alexandra Hosp Tr</cp:lastModifiedBy>
  <cp:revision>54</cp:revision>
  <dcterms:created xsi:type="dcterms:W3CDTF">2020-06-15T09:58:00Z</dcterms:created>
  <dcterms:modified xsi:type="dcterms:W3CDTF">2020-12-17T10:23:27Z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0x0101008BAAC91F79AD9A428B4FF68C692CFC2E</vt:lpwstr>
  </property>
</Properties>
</file>